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7" r:id="rId3"/>
    <p:sldId id="313" r:id="rId4"/>
    <p:sldId id="314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2" r:id="rId13"/>
  </p:sldIdLst>
  <p:sldSz cx="9144000" cy="5143500" type="screen16x9"/>
  <p:notesSz cx="6858000" cy="9144000"/>
  <p:embeddedFontLst>
    <p:embeddedFont>
      <p:font typeface="Livvic" pitchFamily="2" charset="-18"/>
      <p:regular r:id="rId15"/>
      <p:bold r:id="rId16"/>
      <p:italic r:id="rId17"/>
      <p:boldItalic r:id="rId18"/>
    </p:embeddedFont>
    <p:embeddedFont>
      <p:font typeface="Oswald" pitchFamily="2" charset="-18"/>
      <p:regular r:id="rId19"/>
      <p:bold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Condensed Light" panose="02000000000000000000" pitchFamily="2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ADAA8E-1747-439D-8D4A-DAD2C5A6D801}">
  <a:tblStyle styleId="{65ADAA8E-1747-439D-8D4A-DAD2C5A6D8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1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3830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605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4481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2941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0691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939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409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973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107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17" name="Google Shape;17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18" name="Google Shape;18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24" name="Google Shape;24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9" r:id="rId4"/>
    <p:sldLayoutId id="2147483670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chatgpt.com/" TargetMode="External"/><Relationship Id="rId3" Type="http://schemas.openxmlformats.org/officeDocument/2006/relationships/hyperlink" Target="https://github.com/Vaseksch/Interaktivni-periodicka-tabulka-prvku" TargetMode="External"/><Relationship Id="rId7" Type="http://schemas.openxmlformats.org/officeDocument/2006/relationships/hyperlink" Target="https://gist.github.com/fnky/458719343aabd01cfb17a3a4f7296797?permalink_comment_id=4102710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iupac.org/what-we-do/periodic-table-of-elements/" TargetMode="External"/><Relationship Id="rId5" Type="http://schemas.openxmlformats.org/officeDocument/2006/relationships/hyperlink" Target="https://ptable.com/?lang=cs#Vlastnosti" TargetMode="External"/><Relationship Id="rId4" Type="http://schemas.openxmlformats.org/officeDocument/2006/relationships/hyperlink" Target="https://pubchem.ncbi.nlm.nih.gov/periodic-table/" TargetMode="External"/><Relationship Id="rId9" Type="http://schemas.openxmlformats.org/officeDocument/2006/relationships/hyperlink" Target="https://stackoverflow.com/questions/10463201/getch-and-arrow-code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7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PERIODICKÁ </a:t>
            </a:r>
            <a:br>
              <a:rPr lang="cs-CZ" dirty="0"/>
            </a:br>
            <a:r>
              <a:rPr lang="cs-CZ" dirty="0"/>
              <a:t>TABULKA</a:t>
            </a:r>
            <a:br>
              <a:rPr lang="cs-CZ" dirty="0"/>
            </a:br>
            <a:r>
              <a:rPr lang="cs-CZ" dirty="0"/>
              <a:t>PRVKŮ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Šícha Václav</a:t>
            </a:r>
            <a:endParaRPr dirty="0"/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D75ACC72-025F-F764-5910-2F14140F5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413" y="1368750"/>
            <a:ext cx="2406000" cy="2406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318732" y="154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</a:t>
            </a:r>
            <a:r>
              <a:rPr lang="cs-CZ" dirty="0" err="1"/>
              <a:t>oid</a:t>
            </a:r>
            <a:r>
              <a:rPr lang="cs-CZ" dirty="0"/>
              <a:t> </a:t>
            </a:r>
            <a:r>
              <a:rPr lang="cs-CZ" dirty="0" err="1"/>
              <a:t>updateOutput</a:t>
            </a:r>
            <a:r>
              <a:rPr lang="en-US" dirty="0"/>
              <a:t>();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8" name="Google Shape;668;p28"/>
          <p:cNvSpPr txBox="1"/>
          <p:nvPr/>
        </p:nvSpPr>
        <p:spPr>
          <a:xfrm>
            <a:off x="1035957" y="4248250"/>
            <a:ext cx="7704000" cy="1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0152080C-C076-3782-2A8E-3D3CADF9CC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85" t="7158" r="4031" b="6988"/>
          <a:stretch/>
        </p:blipFill>
        <p:spPr>
          <a:xfrm>
            <a:off x="457200" y="726950"/>
            <a:ext cx="4430757" cy="4141938"/>
          </a:xfrm>
          <a:prstGeom prst="rect">
            <a:avLst/>
          </a:prstGeom>
        </p:spPr>
      </p:pic>
      <p:pic>
        <p:nvPicPr>
          <p:cNvPr id="15" name="Obrázek 14">
            <a:extLst>
              <a:ext uri="{FF2B5EF4-FFF2-40B4-BE49-F238E27FC236}">
                <a16:creationId xmlns:a16="http://schemas.microsoft.com/office/drawing/2014/main" id="{703BAE36-E1E4-606C-AFBB-D6BE782715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882" y="77125"/>
            <a:ext cx="1964850" cy="491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.25 L 4.72222E-6 -0.2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175260" y="154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 err="1"/>
              <a:t>int</a:t>
            </a:r>
            <a:r>
              <a:rPr lang="cs-CZ" dirty="0"/>
              <a:t> </a:t>
            </a:r>
            <a:r>
              <a:rPr lang="cs-CZ" dirty="0" err="1"/>
              <a:t>main</a:t>
            </a:r>
            <a:r>
              <a:rPr lang="cs-CZ" dirty="0"/>
              <a:t>()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8" name="Google Shape;668;p28"/>
          <p:cNvSpPr txBox="1"/>
          <p:nvPr/>
        </p:nvSpPr>
        <p:spPr>
          <a:xfrm>
            <a:off x="1035957" y="4248250"/>
            <a:ext cx="7704000" cy="1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7661A663-2510-6BFB-CD05-0F00BB23C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357" y="141514"/>
            <a:ext cx="3929363" cy="4860471"/>
          </a:xfrm>
          <a:prstGeom prst="rect">
            <a:avLst/>
          </a:prstGeom>
        </p:spPr>
      </p:pic>
      <p:pic>
        <p:nvPicPr>
          <p:cNvPr id="4" name="Obrázek 3">
            <a:extLst>
              <a:ext uri="{FF2B5EF4-FFF2-40B4-BE49-F238E27FC236}">
                <a16:creationId xmlns:a16="http://schemas.microsoft.com/office/drawing/2014/main" id="{C4C65940-8686-8EA6-D8E5-4E9F6710B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114" y="-1"/>
            <a:ext cx="750388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9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0 L -2.22222E-6 0.2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0.25 L -2.22222E-6 -0.2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22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véPole 1">
            <a:extLst>
              <a:ext uri="{FF2B5EF4-FFF2-40B4-BE49-F238E27FC236}">
                <a16:creationId xmlns:a16="http://schemas.microsoft.com/office/drawing/2014/main" id="{33AB19A6-4C39-60E1-CE92-1B7B897EB51C}"/>
              </a:ext>
            </a:extLst>
          </p:cNvPr>
          <p:cNvSpPr txBox="1"/>
          <p:nvPr/>
        </p:nvSpPr>
        <p:spPr>
          <a:xfrm>
            <a:off x="1580243" y="696686"/>
            <a:ext cx="59835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4000" b="1" dirty="0">
                <a:solidFill>
                  <a:schemeClr val="tx1"/>
                </a:solidFill>
              </a:rPr>
              <a:t>DĚKUJI ZA POZORNOST</a:t>
            </a:r>
          </a:p>
        </p:txBody>
      </p:sp>
      <p:pic>
        <p:nvPicPr>
          <p:cNvPr id="1026" name="Picture 2" descr="Github Logo - Free social media icons">
            <a:extLst>
              <a:ext uri="{FF2B5EF4-FFF2-40B4-BE49-F238E27FC236}">
                <a16:creationId xmlns:a16="http://schemas.microsoft.com/office/drawing/2014/main" id="{18B94E8D-23F4-9382-0311-AEE166457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552" y="2378032"/>
            <a:ext cx="387433" cy="38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8855138B-E75E-4694-F470-63358B0DDB2E}"/>
              </a:ext>
            </a:extLst>
          </p:cNvPr>
          <p:cNvSpPr txBox="1"/>
          <p:nvPr/>
        </p:nvSpPr>
        <p:spPr>
          <a:xfrm>
            <a:off x="1817913" y="2417861"/>
            <a:ext cx="55081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chemeClr val="tx1"/>
                </a:solidFill>
                <a:hlinkClick r:id="rId3"/>
              </a:rPr>
              <a:t>odkaz na </a:t>
            </a:r>
            <a:r>
              <a:rPr lang="cs-CZ" dirty="0" err="1">
                <a:solidFill>
                  <a:schemeClr val="tx1"/>
                </a:solidFill>
                <a:hlinkClick r:id="rId3"/>
              </a:rPr>
              <a:t>repozitář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7DB86B02-DF3C-4A40-85AB-63A95E5870E3}"/>
              </a:ext>
            </a:extLst>
          </p:cNvPr>
          <p:cNvSpPr txBox="1"/>
          <p:nvPr/>
        </p:nvSpPr>
        <p:spPr>
          <a:xfrm>
            <a:off x="1676398" y="2981420"/>
            <a:ext cx="57911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tx1"/>
                </a:solidFill>
              </a:rPr>
              <a:t>Zdroje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r>
              <a:rPr lang="cs-CZ" sz="1200" dirty="0">
                <a:hlinkClick r:id="rId4"/>
              </a:rPr>
              <a:t>https://pubchem.ncbi.nlm.nih.gov/periodic-table/</a:t>
            </a:r>
            <a:endParaRPr lang="en-US" sz="1200" dirty="0"/>
          </a:p>
          <a:p>
            <a:r>
              <a:rPr lang="cs-CZ" sz="1200" dirty="0">
                <a:hlinkClick r:id="rId5"/>
              </a:rPr>
              <a:t>https://ptable.com/?lang=cs#Vlastnosti</a:t>
            </a:r>
            <a:endParaRPr lang="en-US" sz="1200" dirty="0"/>
          </a:p>
          <a:p>
            <a:r>
              <a:rPr lang="cs-CZ" sz="1200" dirty="0">
                <a:hlinkClick r:id="rId6"/>
              </a:rPr>
              <a:t>https://iupac.org/what-we-do/periodic-table-of-elements/</a:t>
            </a:r>
            <a:endParaRPr lang="en-US" sz="1200" dirty="0"/>
          </a:p>
          <a:p>
            <a:r>
              <a:rPr lang="cs-CZ" sz="1200" dirty="0">
                <a:hlinkClick r:id="rId7"/>
              </a:rPr>
              <a:t>https://gist.github.com/fnky/458719343aabd01cfb17a3a4f7296797?permalink_comment_id=4102710</a:t>
            </a:r>
            <a:endParaRPr lang="en-US" sz="1200" dirty="0"/>
          </a:p>
          <a:p>
            <a:r>
              <a:rPr lang="en-US" sz="1200" dirty="0">
                <a:hlinkClick r:id="rId8"/>
              </a:rPr>
              <a:t>https://chatgpt.com/</a:t>
            </a:r>
            <a:r>
              <a:rPr lang="en-US" sz="1200" dirty="0"/>
              <a:t> </a:t>
            </a:r>
          </a:p>
          <a:p>
            <a:r>
              <a:rPr lang="cs-CZ" sz="1200" dirty="0">
                <a:hlinkClick r:id="rId9"/>
              </a:rPr>
              <a:t>https://stackoverflow.com/questions/10463201/getch-and-arrow-codes</a:t>
            </a:r>
            <a:endParaRPr lang="en-US" sz="1200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87934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Seznámení s Programem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7" name="Google Shape;667;p28"/>
          <p:cNvSpPr txBox="1">
            <a:spLocks noGrp="1"/>
          </p:cNvSpPr>
          <p:nvPr>
            <p:ph type="body" idx="1"/>
          </p:nvPr>
        </p:nvSpPr>
        <p:spPr>
          <a:xfrm>
            <a:off x="720000" y="1126111"/>
            <a:ext cx="7890600" cy="31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cs-CZ" sz="1400" b="1" dirty="0"/>
              <a:t>Program je určený k výuce chemie a okrajově i molekulární fyziky. </a:t>
            </a:r>
            <a:endParaRPr sz="1400" b="1"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cs-CZ" sz="1400" b="1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cs-CZ" b="1" dirty="0"/>
              <a:t>Uživatelům umožňuje:</a:t>
            </a:r>
          </a:p>
          <a:p>
            <a:pPr marL="171450" indent="-171450">
              <a:spcAft>
                <a:spcPts val="1600"/>
              </a:spcAft>
            </a:pPr>
            <a:r>
              <a:rPr lang="cs-CZ" dirty="0"/>
              <a:t>procházet prvky v periodické tabulce</a:t>
            </a:r>
          </a:p>
          <a:p>
            <a:pPr marL="171450" indent="-171450">
              <a:spcAft>
                <a:spcPts val="1600"/>
              </a:spcAft>
            </a:pPr>
            <a:r>
              <a:rPr lang="cs-CZ" dirty="0"/>
              <a:t>získávat detailní informace o jednotlivých prvcích</a:t>
            </a:r>
          </a:p>
          <a:p>
            <a:pPr marL="171450" indent="-171450">
              <a:spcAft>
                <a:spcPts val="1600"/>
              </a:spcAft>
            </a:pPr>
            <a:r>
              <a:rPr lang="cs-CZ" dirty="0"/>
              <a:t>provádět výpočty molekulární hmotnosti zadaných molekul</a:t>
            </a:r>
          </a:p>
          <a:p>
            <a:pPr marL="171450" indent="-171450">
              <a:spcAft>
                <a:spcPts val="1600"/>
              </a:spcAft>
            </a:pPr>
            <a:r>
              <a:rPr lang="cs-CZ" dirty="0"/>
              <a:t>Výsledky výpočtů lze uložit pro pozdější použití</a:t>
            </a:r>
          </a:p>
          <a:p>
            <a:pPr marL="171450" indent="-171450">
              <a:spcAft>
                <a:spcPts val="1600"/>
              </a:spcAft>
            </a:pPr>
            <a:r>
              <a:rPr lang="cs-CZ" dirty="0"/>
              <a:t>Procházet různé režimy zobrazení.</a:t>
            </a:r>
            <a:endParaRPr dirty="0"/>
          </a:p>
        </p:txBody>
      </p:sp>
      <p:sp>
        <p:nvSpPr>
          <p:cNvPr id="668" name="Google Shape;668;p28"/>
          <p:cNvSpPr txBox="1"/>
          <p:nvPr/>
        </p:nvSpPr>
        <p:spPr>
          <a:xfrm>
            <a:off x="1035957" y="4248250"/>
            <a:ext cx="7704000" cy="1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415200" y="14351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Ovládání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1B46FDE1-986B-4F4C-7019-1CB21CDD51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9222785"/>
              </p:ext>
            </p:extLst>
          </p:nvPr>
        </p:nvGraphicFramePr>
        <p:xfrm>
          <a:off x="749300" y="697183"/>
          <a:ext cx="7645399" cy="4302806"/>
        </p:xfrm>
        <a:graphic>
          <a:graphicData uri="http://schemas.openxmlformats.org/drawingml/2006/table">
            <a:tbl>
              <a:tblPr firstRow="1" bandRow="1">
                <a:tableStyleId>{65ADAA8E-1747-439D-8D4A-DAD2C5A6D801}</a:tableStyleId>
              </a:tblPr>
              <a:tblGrid>
                <a:gridCol w="3799810">
                  <a:extLst>
                    <a:ext uri="{9D8B030D-6E8A-4147-A177-3AD203B41FA5}">
                      <a16:colId xmlns:a16="http://schemas.microsoft.com/office/drawing/2014/main" val="262190198"/>
                    </a:ext>
                  </a:extLst>
                </a:gridCol>
                <a:gridCol w="3845589">
                  <a:extLst>
                    <a:ext uri="{9D8B030D-6E8A-4147-A177-3AD203B41FA5}">
                      <a16:colId xmlns:a16="http://schemas.microsoft.com/office/drawing/2014/main" val="3094604978"/>
                    </a:ext>
                  </a:extLst>
                </a:gridCol>
              </a:tblGrid>
              <a:tr h="316252">
                <a:tc>
                  <a:txBody>
                    <a:bodyPr/>
                    <a:lstStyle/>
                    <a:p>
                      <a:pPr algn="ctr"/>
                      <a:r>
                        <a:rPr lang="cs-CZ" sz="1600" b="1" dirty="0">
                          <a:solidFill>
                            <a:schemeClr val="tx1"/>
                          </a:solidFill>
                        </a:rPr>
                        <a:t>Funkce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600" b="1" dirty="0">
                          <a:solidFill>
                            <a:schemeClr val="tx1"/>
                          </a:solidFill>
                        </a:rPr>
                        <a:t>Klávesa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1906856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Procházení tabulky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Šipky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(Up, Down, Left, Right)</a:t>
                      </a:r>
                      <a:endParaRPr lang="cs-CZ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0989013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Zobrazení podrobností k prvku 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Enter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7245269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Další režim 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Page</a:t>
                      </a:r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down</a:t>
                      </a:r>
                      <a:endParaRPr lang="cs-CZ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6588726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Předchozí režim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Page</a:t>
                      </a:r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 up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7268814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Výpočet molekulární hmotnost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Home</a:t>
                      </a:r>
                      <a:endParaRPr lang="cs-CZ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8034133"/>
                  </a:ext>
                </a:extLst>
              </a:tr>
              <a:tr h="488753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Přidat prvek do výpočtu molekulární hmotnosti 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Insert 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4032074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Návrat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Backspace</a:t>
                      </a:r>
                      <a:endParaRPr lang="cs-CZ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95780306"/>
                  </a:ext>
                </a:extLst>
              </a:tr>
              <a:tr h="488753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Uložit výsledek (pouze v režimu výpočtu molekulární hmotnosti).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Insert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4312814"/>
                  </a:ext>
                </a:extLst>
              </a:tr>
              <a:tr h="488753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Vynulovat výsledek (pouze v režimu výpočtu molekulární hmotnosti).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Delete</a:t>
                      </a:r>
                      <a:endParaRPr lang="cs-CZ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34207859"/>
                  </a:ext>
                </a:extLst>
              </a:tr>
              <a:tr h="48875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Zobrazit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tabulku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v</a:t>
                      </a:r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ýsledků</a:t>
                      </a:r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 (pouze v režimu výpočtu molekulární hmotnosti).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Enter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0771832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Konec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ESC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650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5361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357143" y="249714"/>
            <a:ext cx="113334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Použití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B3288DD6-5C22-4856-6336-F168582B5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8820" y="887660"/>
            <a:ext cx="5846359" cy="3360590"/>
          </a:xfrm>
          <a:prstGeom prst="rect">
            <a:avLst/>
          </a:prstGeom>
        </p:spPr>
      </p:pic>
      <p:cxnSp>
        <p:nvCxnSpPr>
          <p:cNvPr id="5" name="Přímá spojnice se šipkou 4">
            <a:extLst>
              <a:ext uri="{FF2B5EF4-FFF2-40B4-BE49-F238E27FC236}">
                <a16:creationId xmlns:a16="http://schemas.microsoft.com/office/drawing/2014/main" id="{A84F7D8A-F216-002C-27E7-A9CB1CBB42D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441338" y="1509485"/>
            <a:ext cx="612314" cy="139433"/>
          </a:xfrm>
          <a:prstGeom prst="straightConnector1">
            <a:avLst/>
          </a:prstGeom>
          <a:ln w="254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ovéPole 5">
            <a:extLst>
              <a:ext uri="{FF2B5EF4-FFF2-40B4-BE49-F238E27FC236}">
                <a16:creationId xmlns:a16="http://schemas.microsoft.com/office/drawing/2014/main" id="{28E60E98-7F2B-B3C2-0CF6-448D43B6B549}"/>
              </a:ext>
            </a:extLst>
          </p:cNvPr>
          <p:cNvSpPr txBox="1"/>
          <p:nvPr/>
        </p:nvSpPr>
        <p:spPr>
          <a:xfrm>
            <a:off x="-367139" y="1247875"/>
            <a:ext cx="1808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b="1" dirty="0">
                <a:solidFill>
                  <a:schemeClr val="tx1"/>
                </a:solidFill>
              </a:rPr>
              <a:t>Kurzor</a:t>
            </a:r>
          </a:p>
          <a:p>
            <a:pPr algn="r"/>
            <a:r>
              <a:rPr lang="cs-CZ" b="1" dirty="0">
                <a:solidFill>
                  <a:schemeClr val="tx1"/>
                </a:solidFill>
              </a:rPr>
              <a:t>Posun šipkami</a:t>
            </a:r>
          </a:p>
        </p:txBody>
      </p:sp>
      <p:cxnSp>
        <p:nvCxnSpPr>
          <p:cNvPr id="9" name="Přímá spojnice se šipkou 8">
            <a:extLst>
              <a:ext uri="{FF2B5EF4-FFF2-40B4-BE49-F238E27FC236}">
                <a16:creationId xmlns:a16="http://schemas.microsoft.com/office/drawing/2014/main" id="{61C6E17B-8DB4-3222-C5C1-EE77EC220D64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308280" y="3686629"/>
            <a:ext cx="455206" cy="208996"/>
          </a:xfrm>
          <a:prstGeom prst="straightConnector1">
            <a:avLst/>
          </a:prstGeom>
          <a:ln w="254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ovéPole 9">
            <a:extLst>
              <a:ext uri="{FF2B5EF4-FFF2-40B4-BE49-F238E27FC236}">
                <a16:creationId xmlns:a16="http://schemas.microsoft.com/office/drawing/2014/main" id="{8876BC1E-B5F9-1156-8E05-C4D9FE8F05F9}"/>
              </a:ext>
            </a:extLst>
          </p:cNvPr>
          <p:cNvSpPr txBox="1"/>
          <p:nvPr/>
        </p:nvSpPr>
        <p:spPr>
          <a:xfrm>
            <a:off x="-500197" y="3741736"/>
            <a:ext cx="1808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b="1" dirty="0">
                <a:solidFill>
                  <a:schemeClr val="tx1"/>
                </a:solidFill>
              </a:rPr>
              <a:t>Nápověda</a:t>
            </a:r>
          </a:p>
        </p:txBody>
      </p:sp>
      <p:cxnSp>
        <p:nvCxnSpPr>
          <p:cNvPr id="14" name="Přímá spojnice se šipkou 13">
            <a:extLst>
              <a:ext uri="{FF2B5EF4-FFF2-40B4-BE49-F238E27FC236}">
                <a16:creationId xmlns:a16="http://schemas.microsoft.com/office/drawing/2014/main" id="{E3B5C1BE-1AC0-1AC5-80CE-173B0D3C74C8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4639456" y="4114800"/>
            <a:ext cx="0" cy="413010"/>
          </a:xfrm>
          <a:prstGeom prst="straightConnector1">
            <a:avLst/>
          </a:prstGeom>
          <a:ln w="254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5425E6DE-6CD2-AB96-7B0E-73927CF265DD}"/>
              </a:ext>
            </a:extLst>
          </p:cNvPr>
          <p:cNvSpPr txBox="1"/>
          <p:nvPr/>
        </p:nvSpPr>
        <p:spPr>
          <a:xfrm>
            <a:off x="949199" y="4527810"/>
            <a:ext cx="7380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>
                <a:solidFill>
                  <a:schemeClr val="tx1"/>
                </a:solidFill>
              </a:rPr>
              <a:t>Stisknutím klávesy Insert přidáte do výpočtu jeden atom vybraného prvku. Potřebujete-li například zadat molekulu O₂, vyberete kyslík a stisknete Insert dvakrát.</a:t>
            </a:r>
          </a:p>
        </p:txBody>
      </p:sp>
      <p:cxnSp>
        <p:nvCxnSpPr>
          <p:cNvPr id="22" name="Přímá spojnice se šipkou 21">
            <a:extLst>
              <a:ext uri="{FF2B5EF4-FFF2-40B4-BE49-F238E27FC236}">
                <a16:creationId xmlns:a16="http://schemas.microsoft.com/office/drawing/2014/main" id="{6B4B8668-7D03-B5DF-D18F-0A70AE49DDAC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318354" y="3701877"/>
            <a:ext cx="1390621" cy="193747"/>
          </a:xfrm>
          <a:prstGeom prst="straightConnector1">
            <a:avLst/>
          </a:prstGeom>
          <a:ln w="254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4839D280-AD0A-6B92-0560-0F279F6EDDB0}"/>
              </a:ext>
            </a:extLst>
          </p:cNvPr>
          <p:cNvSpPr txBox="1"/>
          <p:nvPr/>
        </p:nvSpPr>
        <p:spPr>
          <a:xfrm>
            <a:off x="7708975" y="3547988"/>
            <a:ext cx="1808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tx1"/>
                </a:solidFill>
              </a:rPr>
              <a:t>Aktuální režim</a:t>
            </a:r>
          </a:p>
        </p:txBody>
      </p:sp>
      <p:cxnSp>
        <p:nvCxnSpPr>
          <p:cNvPr id="27" name="Přímá spojnice se šipkou 26">
            <a:extLst>
              <a:ext uri="{FF2B5EF4-FFF2-40B4-BE49-F238E27FC236}">
                <a16:creationId xmlns:a16="http://schemas.microsoft.com/office/drawing/2014/main" id="{41BD06F2-9ABB-7CDA-B5F4-42C353A9E50A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3754175" y="447141"/>
            <a:ext cx="398100" cy="969429"/>
          </a:xfrm>
          <a:prstGeom prst="straightConnector1">
            <a:avLst/>
          </a:prstGeom>
          <a:ln w="254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ovéPole 27">
            <a:extLst>
              <a:ext uri="{FF2B5EF4-FFF2-40B4-BE49-F238E27FC236}">
                <a16:creationId xmlns:a16="http://schemas.microsoft.com/office/drawing/2014/main" id="{AE072E7B-A60D-3B04-1B8D-5338F6EF200D}"/>
              </a:ext>
            </a:extLst>
          </p:cNvPr>
          <p:cNvSpPr txBox="1"/>
          <p:nvPr/>
        </p:nvSpPr>
        <p:spPr>
          <a:xfrm>
            <a:off x="1945698" y="293252"/>
            <a:ext cx="1808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b="1" dirty="0">
                <a:solidFill>
                  <a:schemeClr val="tx1"/>
                </a:solidFill>
              </a:rPr>
              <a:t>Základní informace</a:t>
            </a:r>
          </a:p>
        </p:txBody>
      </p:sp>
      <p:sp>
        <p:nvSpPr>
          <p:cNvPr id="31" name="TextovéPole 30">
            <a:extLst>
              <a:ext uri="{FF2B5EF4-FFF2-40B4-BE49-F238E27FC236}">
                <a16:creationId xmlns:a16="http://schemas.microsoft.com/office/drawing/2014/main" id="{F9B783EC-EA8C-E767-1227-FCE51761913F}"/>
              </a:ext>
            </a:extLst>
          </p:cNvPr>
          <p:cNvSpPr txBox="1"/>
          <p:nvPr/>
        </p:nvSpPr>
        <p:spPr>
          <a:xfrm>
            <a:off x="5201589" y="293252"/>
            <a:ext cx="1888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tx1"/>
                </a:solidFill>
              </a:rPr>
              <a:t>Informace podle zvoleného režimu</a:t>
            </a:r>
          </a:p>
        </p:txBody>
      </p:sp>
      <p:cxnSp>
        <p:nvCxnSpPr>
          <p:cNvPr id="32" name="Přímá spojnice se šipkou 31">
            <a:extLst>
              <a:ext uri="{FF2B5EF4-FFF2-40B4-BE49-F238E27FC236}">
                <a16:creationId xmlns:a16="http://schemas.microsoft.com/office/drawing/2014/main" id="{0D51A795-DAC3-8DA3-B245-568294BE0D8D}"/>
              </a:ext>
            </a:extLst>
          </p:cNvPr>
          <p:cNvCxnSpPr>
            <a:cxnSpLocks/>
            <a:stCxn id="31" idx="1"/>
          </p:cNvCxnSpPr>
          <p:nvPr/>
        </p:nvCxnSpPr>
        <p:spPr>
          <a:xfrm flipH="1">
            <a:off x="4564552" y="554862"/>
            <a:ext cx="637037" cy="1094056"/>
          </a:xfrm>
          <a:prstGeom prst="straightConnector1">
            <a:avLst/>
          </a:prstGeom>
          <a:ln w="254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811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385464" y="3041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Hlavní obrazovka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2024-06-02 13-21-19">
            <a:hlinkClick r:id="" action="ppaction://media"/>
            <a:extLst>
              <a:ext uri="{FF2B5EF4-FFF2-40B4-BE49-F238E27FC236}">
                <a16:creationId xmlns:a16="http://schemas.microsoft.com/office/drawing/2014/main" id="{11EE32D1-E798-6643-EBCF-520160595A9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439" end="570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200" y="876854"/>
            <a:ext cx="6777600" cy="38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60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385464" y="3041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Detail prvku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2024-06-02 13-16-54">
            <a:hlinkClick r:id="" action="ppaction://media"/>
            <a:extLst>
              <a:ext uri="{FF2B5EF4-FFF2-40B4-BE49-F238E27FC236}">
                <a16:creationId xmlns:a16="http://schemas.microsoft.com/office/drawing/2014/main" id="{D49C88C7-5582-8A0E-4F0E-EC06CC9FD13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804" end="303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200" y="876854"/>
            <a:ext cx="6777600" cy="38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9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385464" y="3041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Výpočet molekulární hmotnosti</a:t>
            </a:r>
            <a:endParaRPr dirty="0"/>
          </a:p>
        </p:txBody>
      </p:sp>
      <p:pic>
        <p:nvPicPr>
          <p:cNvPr id="3" name="2024-06-02 13-33-57">
            <a:hlinkClick r:id="" action="ppaction://media"/>
            <a:extLst>
              <a:ext uri="{FF2B5EF4-FFF2-40B4-BE49-F238E27FC236}">
                <a16:creationId xmlns:a16="http://schemas.microsoft.com/office/drawing/2014/main" id="{7F0AB116-BFE2-B530-D094-B3E123C6261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282" end="403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200" y="876854"/>
            <a:ext cx="6777600" cy="38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260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325989" y="53256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Popis některých funkcí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8" name="Google Shape;668;p28"/>
          <p:cNvSpPr txBox="1"/>
          <p:nvPr/>
        </p:nvSpPr>
        <p:spPr>
          <a:xfrm>
            <a:off x="1035957" y="4248250"/>
            <a:ext cx="7704000" cy="1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Tabulka 3">
            <a:extLst>
              <a:ext uri="{FF2B5EF4-FFF2-40B4-BE49-F238E27FC236}">
                <a16:creationId xmlns:a16="http://schemas.microsoft.com/office/drawing/2014/main" id="{25ED18F2-858F-06DC-2508-D988AD7B37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348443"/>
              </p:ext>
            </p:extLst>
          </p:nvPr>
        </p:nvGraphicFramePr>
        <p:xfrm>
          <a:off x="203882" y="1642110"/>
          <a:ext cx="8736235" cy="1978010"/>
        </p:xfrm>
        <a:graphic>
          <a:graphicData uri="http://schemas.openxmlformats.org/drawingml/2006/table">
            <a:tbl>
              <a:tblPr firstRow="1" bandRow="1">
                <a:tableStyleId>{65ADAA8E-1747-439D-8D4A-DAD2C5A6D801}</a:tableStyleId>
              </a:tblPr>
              <a:tblGrid>
                <a:gridCol w="4341961">
                  <a:extLst>
                    <a:ext uri="{9D8B030D-6E8A-4147-A177-3AD203B41FA5}">
                      <a16:colId xmlns:a16="http://schemas.microsoft.com/office/drawing/2014/main" val="262190198"/>
                    </a:ext>
                  </a:extLst>
                </a:gridCol>
                <a:gridCol w="4394274">
                  <a:extLst>
                    <a:ext uri="{9D8B030D-6E8A-4147-A177-3AD203B41FA5}">
                      <a16:colId xmlns:a16="http://schemas.microsoft.com/office/drawing/2014/main" val="3094604978"/>
                    </a:ext>
                  </a:extLst>
                </a:gridCol>
              </a:tblGrid>
              <a:tr h="303205">
                <a:tc>
                  <a:txBody>
                    <a:bodyPr/>
                    <a:lstStyle/>
                    <a:p>
                      <a:pPr algn="ctr"/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void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printLine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XOrigin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YOrigin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char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*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format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, ...); 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Libovolný výpis na zvolené pozici. Využívá funkci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clearPreviousOutput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XOrigin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YOrigin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);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0989013"/>
                  </a:ext>
                </a:extLst>
              </a:tr>
              <a:tr h="303205">
                <a:tc>
                  <a:txBody>
                    <a:bodyPr/>
                    <a:lstStyle/>
                    <a:p>
                      <a:pPr algn="ctr"/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void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updateOutput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();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Volána z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main.c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. Aktualizuje vypsaná data ke zvolenému prvku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7245269"/>
                  </a:ext>
                </a:extLst>
              </a:tr>
              <a:tr h="303205">
                <a:tc>
                  <a:txBody>
                    <a:bodyPr/>
                    <a:lstStyle/>
                    <a:p>
                      <a:pPr algn="ctr"/>
                      <a:r>
                        <a:rPr lang="cs-CZ" sz="12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int</a:t>
                      </a:r>
                      <a:r>
                        <a:rPr lang="cs-CZ" sz="12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cs-CZ" sz="12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saveOutput</a:t>
                      </a:r>
                      <a:r>
                        <a:rPr lang="cs-CZ" sz="12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()</a:t>
                      </a:r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;</a:t>
                      </a:r>
                      <a:endParaRPr lang="cs-CZ" sz="12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Ulo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ží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poslední výstup do souboru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6588726"/>
                  </a:ext>
                </a:extLst>
              </a:tr>
              <a:tr h="303205">
                <a:tc>
                  <a:txBody>
                    <a:bodyPr/>
                    <a:lstStyle/>
                    <a:p>
                      <a:pPr algn="ctr"/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200" b="0" dirty="0" err="1">
                          <a:solidFill>
                            <a:schemeClr val="tx1"/>
                          </a:solidFill>
                        </a:rPr>
                        <a:t>keyDown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();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Převede kódy kláves na stavy 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-1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cs-CZ" sz="1200" b="0" dirty="0">
                          <a:solidFill>
                            <a:schemeClr val="tx1"/>
                          </a:solidFill>
                        </a:rPr>
                        <a:t>ž 9. Také řídi výběr režimu. Vyvolává potvrzovací okno při stisku ESC 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7268814"/>
                  </a:ext>
                </a:extLst>
              </a:tr>
              <a:tr h="303205">
                <a:tc>
                  <a:txBody>
                    <a:bodyPr/>
                    <a:lstStyle/>
                    <a:p>
                      <a:pPr algn="ctr"/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moveCursor</a:t>
                      </a:r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 XX, </a:t>
                      </a:r>
                      <a:r>
                        <a:rPr lang="cs-CZ" sz="1200" dirty="0" err="1">
                          <a:solidFill>
                            <a:schemeClr val="tx1"/>
                          </a:solidFill>
                        </a:rPr>
                        <a:t>int</a:t>
                      </a:r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 YY); </a:t>
                      </a:r>
                      <a:endParaRPr lang="cs-CZ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dirty="0">
                          <a:solidFill>
                            <a:schemeClr val="tx1"/>
                          </a:solidFill>
                        </a:rPr>
                        <a:t>Řídí Posun kurzoru </a:t>
                      </a:r>
                      <a:endParaRPr lang="cs-CZ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04541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9611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325989" y="53256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Popis některých funkcí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8" name="Google Shape;668;p28"/>
          <p:cNvSpPr txBox="1"/>
          <p:nvPr/>
        </p:nvSpPr>
        <p:spPr>
          <a:xfrm>
            <a:off x="1035957" y="4248250"/>
            <a:ext cx="7704000" cy="1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Obrázek 1">
            <a:extLst>
              <a:ext uri="{FF2B5EF4-FFF2-40B4-BE49-F238E27FC236}">
                <a16:creationId xmlns:a16="http://schemas.microsoft.com/office/drawing/2014/main" id="{423A83D4-4E7E-FC39-0807-C69D47013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95" y="1780332"/>
            <a:ext cx="4887877" cy="1582836"/>
          </a:xfrm>
          <a:prstGeom prst="rect">
            <a:avLst/>
          </a:prstGeom>
        </p:spPr>
      </p:pic>
      <p:pic>
        <p:nvPicPr>
          <p:cNvPr id="4" name="Obrázek 3">
            <a:extLst>
              <a:ext uri="{FF2B5EF4-FFF2-40B4-BE49-F238E27FC236}">
                <a16:creationId xmlns:a16="http://schemas.microsoft.com/office/drawing/2014/main" id="{033F3E44-C8AD-8658-E0E6-645DE82AF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067" y="875533"/>
            <a:ext cx="1106426" cy="339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53863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361</Words>
  <Application>Microsoft Office PowerPoint</Application>
  <PresentationFormat>Předvádění na obrazovce (16:9)</PresentationFormat>
  <Paragraphs>70</Paragraphs>
  <Slides>12</Slides>
  <Notes>11</Notes>
  <HiddenSlides>0</HiddenSlides>
  <MMClips>3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12</vt:i4>
      </vt:variant>
    </vt:vector>
  </HeadingPairs>
  <TitlesOfParts>
    <vt:vector size="18" baseType="lpstr">
      <vt:lpstr>Roboto Condensed Light</vt:lpstr>
      <vt:lpstr>Roboto</vt:lpstr>
      <vt:lpstr>Livvic</vt:lpstr>
      <vt:lpstr>Arial</vt:lpstr>
      <vt:lpstr>Oswald</vt:lpstr>
      <vt:lpstr>Software Development Bussines Plan by Slidesgo</vt:lpstr>
      <vt:lpstr>PERIODICKÁ  TABULKA PRVKŮ</vt:lpstr>
      <vt:lpstr>Seznámení s Programem </vt:lpstr>
      <vt:lpstr>Ovládání </vt:lpstr>
      <vt:lpstr>Použití </vt:lpstr>
      <vt:lpstr>Hlavní obrazovka </vt:lpstr>
      <vt:lpstr>Detail prvku </vt:lpstr>
      <vt:lpstr>Výpočet molekulární hmotnosti</vt:lpstr>
      <vt:lpstr>Popis některých funkcí </vt:lpstr>
      <vt:lpstr>Popis některých funkcí </vt:lpstr>
      <vt:lpstr>void updateOutput(); </vt:lpstr>
      <vt:lpstr>int main() 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Vašek Šícha</dc:creator>
  <cp:lastModifiedBy>Vašek Šícha</cp:lastModifiedBy>
  <cp:revision>14</cp:revision>
  <dcterms:modified xsi:type="dcterms:W3CDTF">2024-06-05T17:13:20Z</dcterms:modified>
</cp:coreProperties>
</file>